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media/image1.wmf" ContentType="image/x-wmf"/>
  <Override PartName="/ppt/media/image4.jpeg" ContentType="image/jpeg"/>
  <Override PartName="/ppt/media/media2.mp4" ContentType="video/mp4"/>
  <Override PartName="/ppt/media/image5.jpeg" ContentType="image/jpeg"/>
  <Override PartName="/ppt/media/image7.png" ContentType="image/png"/>
  <Override PartName="/ppt/media/image3.png" ContentType="image/png"/>
  <Override PartName="/ppt/media/media6.mp4" ContentType="video/mp4"/>
  <Override PartName="/ppt/media/image8.png" ContentType="image/png"/>
  <Override PartName="/ppt/media/image9.jpeg" ContentType="image/jpeg"/>
  <Override PartName="/ppt/media/image10.jpeg" ContentType="image/jpeg"/>
  <Override PartName="/ppt/media/image11.jpeg" ContentType="image/jpeg"/>
  <Override PartName="/ppt/media/image1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3f007d"/>
              </a:solidFill>
              <a:latin typeface="RotisSemiSans ExtraBold"/>
            </a:endParaRPr>
          </a:p>
        </p:txBody>
      </p:sp>
      <p:sp>
        <p:nvSpPr>
          <p:cNvPr id="7" name="PlaceHolder 2"/>
          <p:cNvSpPr>
            <a:spLocks noGrp="1"/>
          </p:cNvSpPr>
          <p:nvPr>
            <p:ph type="subTitle"/>
          </p:nvPr>
        </p:nvSpPr>
        <p:spPr>
          <a:xfrm>
            <a:off x="504000" y="1326600"/>
            <a:ext cx="9071640" cy="3288240"/>
          </a:xfrm>
          <a:prstGeom prst="rect">
            <a:avLst/>
          </a:prstGeom>
          <a:noFill/>
          <a:ln w="0">
            <a:noFill/>
          </a:ln>
        </p:spPr>
        <p:txBody>
          <a:bodyPr lIns="0" rIns="0" tIns="0" bIns="0" anchor="ctr">
            <a:noAutofit/>
          </a:bodyPr>
          <a:p>
            <a:pPr indent="0" algn="ctr">
              <a:buNone/>
            </a:pPr>
            <a:endParaRPr b="0" lang="de-DE" sz="3200" spc="-1" strike="noStrike">
              <a:solidFill>
                <a:srgbClr val="794da4"/>
              </a:solidFill>
              <a:latin typeface="RotisSemiSans ExtraBold"/>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B26A4D53-47E3-4213-99A8-8B532DF1D49D}" type="slidenum">
              <a:t>&lt;#&gt;</a:t>
            </a:fld>
          </a:p>
        </p:txBody>
      </p:sp>
      <p:sp>
        <p:nvSpPr>
          <p:cNvPr id="6" name="PlaceHolder 5"/>
          <p:cNvSpPr>
            <a:spLocks noGrp="1"/>
          </p:cNvSpPr>
          <p:nvPr>
            <p:ph type="dt" idx="1"/>
          </p:nvPr>
        </p:nvSpPr>
        <p:spPr/>
        <p:txBody>
          <a:bodyPr/>
          <a:p>
            <a:r>
              <a:rPr lang="de-DE"/>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p:spTree>
      <p:nvGrpSpPr>
        <p:cNvPr id="1" name=""/>
        <p:cNvGrpSpPr/>
        <p:nvPr/>
      </p:nvGrpSpPr>
      <p:grpSpPr>
        <a:xfrm>
          <a:off x="0" y="0"/>
          <a:ext cx="0" cy="0"/>
          <a:chOff x="0" y="0"/>
          <a:chExt cx="0" cy="0"/>
        </a:xfrm>
      </p:grpSpPr>
      <p:sp>
        <p:nvSpPr>
          <p:cNvPr id="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3f007d"/>
              </a:solidFill>
              <a:latin typeface="RotisSemiSans ExtraBold"/>
            </a:endParaRPr>
          </a:p>
        </p:txBody>
      </p:sp>
      <p:sp>
        <p:nvSpPr>
          <p:cNvPr id="9"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RotisSemiSans"/>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AC318516-DC23-4D63-92AD-083D88CDACB2}" type="slidenum">
              <a:t>&lt;#&gt;</a:t>
            </a:fld>
          </a:p>
        </p:txBody>
      </p:sp>
      <p:sp>
        <p:nvSpPr>
          <p:cNvPr id="6" name="PlaceHolder 5"/>
          <p:cNvSpPr>
            <a:spLocks noGrp="1"/>
          </p:cNvSpPr>
          <p:nvPr>
            <p:ph type="dt" idx="1"/>
          </p:nvPr>
        </p:nvSpPr>
        <p:spPr/>
        <p:txBody>
          <a:bodyPr/>
          <a:p>
            <a:r>
              <a:rPr lang="de-DE"/>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slideLayout" Target="../slideLayouts/slideLayout1.xml"/><Relationship Id="rId4" Type="http://schemas.openxmlformats.org/officeDocument/2006/relationships/slideLayout" Target="../slideLayouts/slideLayout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Format des Titeltextes durch Klicken bearbeiten</a:t>
            </a:r>
            <a:endParaRPr b="0" lang="de-DE" sz="4400" spc="-1" strike="noStrike">
              <a:solidFill>
                <a:srgbClr val="3f007d"/>
              </a:solidFill>
              <a:latin typeface="RotisSemiSans ExtraBold"/>
            </a:endParaRPr>
          </a:p>
        </p:txBody>
      </p:sp>
      <p:sp>
        <p:nvSpPr>
          <p:cNvPr id="1" name="PlaceHolder 2"/>
          <p:cNvSpPr>
            <a:spLocks noGrp="1"/>
          </p:cNvSpPr>
          <p:nvPr>
            <p:ph type="body"/>
          </p:nvPr>
        </p:nvSpPr>
        <p:spPr>
          <a:xfrm>
            <a:off x="504000" y="1326600"/>
            <a:ext cx="9071640" cy="3288240"/>
          </a:xfrm>
          <a:prstGeom prst="rect">
            <a:avLst/>
          </a:prstGeom>
          <a:noFill/>
          <a:ln w="0">
            <a:noFill/>
          </a:ln>
        </p:spPr>
        <p:txBody>
          <a:bodyPr lIns="0" rIns="0" tIns="0" bIns="0" anchor="t">
            <a:normAutofit fontScale="99052" lnSpcReduction="10000"/>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Format des Gliederungstextes durch Klicken bearbeiten</a:t>
            </a:r>
            <a:endParaRPr b="0" lang="de-DE" sz="3200" spc="-1" strike="noStrike">
              <a:solidFill>
                <a:srgbClr val="000000"/>
              </a:solidFill>
              <a:latin typeface="RotisSemiSans"/>
            </a:endParaRPr>
          </a:p>
          <a:p>
            <a:pPr lvl="1" marL="864000" indent="-324000">
              <a:spcBef>
                <a:spcPts val="1134"/>
              </a:spcBef>
              <a:buClr>
                <a:srgbClr val="000000"/>
              </a:buClr>
              <a:buSzPct val="75000"/>
              <a:buFont typeface="Symbol" charset="2"/>
              <a:buChar char=""/>
            </a:pPr>
            <a:r>
              <a:rPr b="0" lang="de-DE" sz="2800" spc="-1" strike="noStrike">
                <a:solidFill>
                  <a:srgbClr val="000000"/>
                </a:solidFill>
                <a:latin typeface="RotisSemiSans"/>
              </a:rPr>
              <a:t>Zweite Gliederungsebene</a:t>
            </a:r>
            <a:endParaRPr b="0" lang="de-DE" sz="2800" spc="-1" strike="noStrike">
              <a:solidFill>
                <a:srgbClr val="000000"/>
              </a:solidFill>
              <a:latin typeface="RotisSemiSans"/>
            </a:endParaRPr>
          </a:p>
          <a:p>
            <a:pPr lvl="2" marL="1296000" indent="-288000">
              <a:spcBef>
                <a:spcPts val="850"/>
              </a:spcBef>
              <a:buClr>
                <a:srgbClr val="000000"/>
              </a:buClr>
              <a:buSzPct val="45000"/>
              <a:buFont typeface="Wingdings" charset="2"/>
              <a:buChar char=""/>
            </a:pPr>
            <a:r>
              <a:rPr b="0" lang="de-DE" sz="2400" spc="-1" strike="noStrike">
                <a:solidFill>
                  <a:srgbClr val="000000"/>
                </a:solidFill>
                <a:latin typeface="RotisSemiSans"/>
              </a:rPr>
              <a:t>Dritte Gliederungsebene</a:t>
            </a:r>
            <a:endParaRPr b="0" lang="de-DE" sz="2400" spc="-1" strike="noStrike">
              <a:solidFill>
                <a:srgbClr val="000000"/>
              </a:solidFill>
              <a:latin typeface="RotisSemiSans"/>
            </a:endParaRPr>
          </a:p>
          <a:p>
            <a:pPr lvl="3" marL="1728000" indent="-216000">
              <a:spcBef>
                <a:spcPts val="567"/>
              </a:spcBef>
              <a:buClr>
                <a:srgbClr val="000000"/>
              </a:buClr>
              <a:buSzPct val="75000"/>
              <a:buFont typeface="Symbol" charset="2"/>
              <a:buChar char=""/>
            </a:pPr>
            <a:r>
              <a:rPr b="0" lang="de-DE" sz="2000" spc="-1" strike="noStrike">
                <a:solidFill>
                  <a:srgbClr val="000000"/>
                </a:solidFill>
                <a:latin typeface="RotisSemiSans"/>
              </a:rPr>
              <a:t>Vierte Gliederungsebene</a:t>
            </a:r>
            <a:endParaRPr b="0" lang="de-DE" sz="2000" spc="-1" strike="noStrike">
              <a:solidFill>
                <a:srgbClr val="000000"/>
              </a:solidFill>
              <a:latin typeface="RotisSemiSans"/>
            </a:endParaRPr>
          </a:p>
          <a:p>
            <a:pPr lvl="4" marL="2160000" indent="-216000">
              <a:spcBef>
                <a:spcPts val="283"/>
              </a:spcBef>
              <a:buClr>
                <a:srgbClr val="000000"/>
              </a:buClr>
              <a:buSzPct val="45000"/>
              <a:buFont typeface="Wingdings" charset="2"/>
              <a:buChar char=""/>
            </a:pPr>
            <a:r>
              <a:rPr b="0" lang="de-DE" sz="2000" spc="-1" strike="noStrike">
                <a:solidFill>
                  <a:srgbClr val="000000"/>
                </a:solidFill>
                <a:latin typeface="RotisSemiSans"/>
              </a:rPr>
              <a:t>Fünfte Gliederungsebene</a:t>
            </a:r>
            <a:endParaRPr b="0" lang="de-DE" sz="2000" spc="-1" strike="noStrike">
              <a:solidFill>
                <a:srgbClr val="000000"/>
              </a:solidFill>
              <a:latin typeface="RotisSemiSans"/>
            </a:endParaRPr>
          </a:p>
          <a:p>
            <a:pPr lvl="5" marL="2592000" indent="-216000">
              <a:spcBef>
                <a:spcPts val="283"/>
              </a:spcBef>
              <a:buClr>
                <a:srgbClr val="000000"/>
              </a:buClr>
              <a:buSzPct val="45000"/>
              <a:buFont typeface="Wingdings" charset="2"/>
              <a:buChar char=""/>
            </a:pPr>
            <a:r>
              <a:rPr b="0" lang="de-DE" sz="2000" spc="-1" strike="noStrike">
                <a:solidFill>
                  <a:srgbClr val="000000"/>
                </a:solidFill>
                <a:latin typeface="RotisSemiSans"/>
              </a:rPr>
              <a:t>Sechste Gliederungsebene</a:t>
            </a:r>
            <a:endParaRPr b="0" lang="de-DE" sz="2000" spc="-1" strike="noStrike">
              <a:solidFill>
                <a:srgbClr val="000000"/>
              </a:solidFill>
              <a:latin typeface="RotisSemiSans"/>
            </a:endParaRPr>
          </a:p>
          <a:p>
            <a:pPr lvl="6" marL="3024000" indent="-216000">
              <a:spcBef>
                <a:spcPts val="283"/>
              </a:spcBef>
              <a:buClr>
                <a:srgbClr val="000000"/>
              </a:buClr>
              <a:buSzPct val="45000"/>
              <a:buFont typeface="Wingdings" charset="2"/>
              <a:buChar char=""/>
            </a:pPr>
            <a:r>
              <a:rPr b="0" lang="de-DE" sz="2000" spc="-1" strike="noStrike">
                <a:solidFill>
                  <a:srgbClr val="000000"/>
                </a:solidFill>
                <a:latin typeface="RotisSemiSans"/>
              </a:rPr>
              <a:t>Siebte Gliederungsebene</a:t>
            </a:r>
            <a:endParaRPr b="0" lang="de-DE" sz="2000" spc="-1" strike="noStrike">
              <a:solidFill>
                <a:srgbClr val="000000"/>
              </a:solidFill>
              <a:latin typeface="RotisSemiSans"/>
            </a:endParaRPr>
          </a:p>
        </p:txBody>
      </p:sp>
      <p:sp>
        <p:nvSpPr>
          <p:cNvPr id="2" name="PlaceHolder 3"/>
          <p:cNvSpPr>
            <a:spLocks noGrp="1"/>
          </p:cNvSpPr>
          <p:nvPr>
            <p:ph type="dt" idx="1"/>
          </p:nvPr>
        </p:nvSpPr>
        <p:spPr>
          <a:xfrm>
            <a:off x="504000" y="5165280"/>
            <a:ext cx="2348280" cy="390600"/>
          </a:xfrm>
          <a:prstGeom prst="rect">
            <a:avLst/>
          </a:prstGeom>
          <a:noFill/>
          <a:ln w="0">
            <a:noFill/>
          </a:ln>
        </p:spPr>
        <p:txBody>
          <a:bodyPr lIns="0" rIns="0" tIns="0" bIns="0" anchor="t">
            <a:noAutofit/>
          </a:bodyPr>
          <a:lstStyle>
            <a:lvl1pPr indent="0">
              <a:buNone/>
              <a:defRPr b="0" lang="de-DE" sz="1400" spc="-1" strike="noStrike">
                <a:solidFill>
                  <a:srgbClr val="000000"/>
                </a:solidFill>
                <a:latin typeface="RotisSemiSans"/>
              </a:defRPr>
            </a:lvl1pPr>
          </a:lstStyle>
          <a:p>
            <a:pPr indent="0">
              <a:buNone/>
            </a:pPr>
            <a:r>
              <a:rPr b="0" lang="de-DE" sz="1400" spc="-1" strike="noStrike">
                <a:solidFill>
                  <a:srgbClr val="000000"/>
                </a:solidFill>
                <a:latin typeface="RotisSemiSans"/>
              </a:rPr>
              <a:t>&lt;Datum/Uhrzeit&gt;</a:t>
            </a:r>
            <a:endParaRPr b="0" lang="de-DE" sz="1400" spc="-1" strike="noStrike">
              <a:solidFill>
                <a:srgbClr val="000000"/>
              </a:solidFill>
              <a:latin typeface="RotisSemiSans"/>
            </a:endParaRPr>
          </a:p>
        </p:txBody>
      </p:sp>
      <p:sp>
        <p:nvSpPr>
          <p:cNvPr id="3" name="PlaceHolder 4"/>
          <p:cNvSpPr>
            <a:spLocks noGrp="1"/>
          </p:cNvSpPr>
          <p:nvPr>
            <p:ph type="ftr" idx="2"/>
          </p:nvPr>
        </p:nvSpPr>
        <p:spPr>
          <a:xfrm>
            <a:off x="3447360" y="5165280"/>
            <a:ext cx="3195000" cy="390600"/>
          </a:xfrm>
          <a:prstGeom prst="rect">
            <a:avLst/>
          </a:prstGeom>
          <a:noFill/>
          <a:ln w="0">
            <a:noFill/>
          </a:ln>
        </p:spPr>
        <p:txBody>
          <a:bodyPr lIns="0" rIns="0" tIns="0" bIns="0" anchor="t">
            <a:noAutofit/>
          </a:bodyPr>
          <a:lstStyle>
            <a:lvl1pPr indent="0" algn="ctr">
              <a:buNone/>
              <a:defRPr b="0" lang="de-DE" sz="1400" spc="-1" strike="noStrike">
                <a:solidFill>
                  <a:srgbClr val="000000"/>
                </a:solidFill>
                <a:latin typeface="RotisSemiSans"/>
              </a:defRPr>
            </a:lvl1pPr>
          </a:lstStyle>
          <a:p>
            <a:pPr indent="0" algn="ctr">
              <a:buNone/>
            </a:pPr>
            <a:r>
              <a:rPr b="0" lang="de-DE" sz="1400" spc="-1" strike="noStrike">
                <a:solidFill>
                  <a:srgbClr val="000000"/>
                </a:solidFill>
                <a:latin typeface="RotisSemiSans"/>
              </a:rPr>
              <a:t>&lt;Fußzeile&gt;</a:t>
            </a:r>
            <a:endParaRPr b="0" lang="de-DE" sz="1400" spc="-1" strike="noStrike">
              <a:solidFill>
                <a:srgbClr val="000000"/>
              </a:solidFill>
              <a:latin typeface="RotisSemiSans"/>
            </a:endParaRPr>
          </a:p>
        </p:txBody>
      </p:sp>
      <p:sp>
        <p:nvSpPr>
          <p:cNvPr id="4" name="PlaceHolder 5"/>
          <p:cNvSpPr>
            <a:spLocks noGrp="1"/>
          </p:cNvSpPr>
          <p:nvPr>
            <p:ph type="sldNum" idx="3"/>
          </p:nvPr>
        </p:nvSpPr>
        <p:spPr>
          <a:xfrm>
            <a:off x="7227360" y="5165280"/>
            <a:ext cx="2348280" cy="390600"/>
          </a:xfrm>
          <a:prstGeom prst="rect">
            <a:avLst/>
          </a:prstGeom>
          <a:noFill/>
          <a:ln w="0">
            <a:noFill/>
          </a:ln>
        </p:spPr>
        <p:txBody>
          <a:bodyPr lIns="0" rIns="0" tIns="0" bIns="0" anchor="t">
            <a:noAutofit/>
          </a:bodyPr>
          <a:lstStyle>
            <a:lvl1pPr indent="0" algn="r">
              <a:buNone/>
              <a:defRPr b="0" lang="de-DE" sz="1400" spc="-1" strike="noStrike">
                <a:solidFill>
                  <a:srgbClr val="000000"/>
                </a:solidFill>
                <a:latin typeface="RotisSemiSans"/>
              </a:defRPr>
            </a:lvl1pPr>
          </a:lstStyle>
          <a:p>
            <a:pPr indent="0" algn="r">
              <a:buNone/>
            </a:pPr>
            <a:fld id="{6797D4FA-9DA0-4EE0-973B-1BD98B23E430}" type="slidenum">
              <a:rPr b="0" lang="de-DE" sz="1400" spc="-1" strike="noStrike">
                <a:solidFill>
                  <a:srgbClr val="000000"/>
                </a:solidFill>
                <a:latin typeface="RotisSemiSans"/>
              </a:rPr>
              <a:t>&lt;Foliennummer&gt;</a:t>
            </a:fld>
            <a:endParaRPr b="0" lang="de-DE" sz="1400" spc="-1" strike="noStrike">
              <a:solidFill>
                <a:srgbClr val="000000"/>
              </a:solidFill>
              <a:latin typeface="RotisSemiSans"/>
            </a:endParaRPr>
          </a:p>
        </p:txBody>
      </p:sp>
      <p:pic>
        <p:nvPicPr>
          <p:cNvPr id="5" name="" descr=""/>
          <p:cNvPicPr/>
          <p:nvPr/>
        </p:nvPicPr>
        <p:blipFill>
          <a:blip r:embed="rId2"/>
          <a:stretch/>
        </p:blipFill>
        <p:spPr>
          <a:xfrm>
            <a:off x="9576000" y="-11160"/>
            <a:ext cx="511200" cy="850320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49" r:id="rId3"/>
    <p:sldLayoutId id="2147483650" r:id="rId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2.xml"/>
</Relationships>
</file>

<file path=ppt/slides/_rels/slide12.xml.rels><?xml version="1.0" encoding="UTF-8"?>
<Relationships xmlns="http://schemas.openxmlformats.org/package/2006/relationships"><Relationship Id="rId1" Type="http://schemas.openxmlformats.org/officeDocument/2006/relationships/video" Target="../media/media6.mp4"/><Relationship Id="rId2" Type="http://schemas.microsoft.com/office/2007/relationships/media" Target="../media/media6.mp4"/><Relationship Id="rId3" Type="http://schemas.openxmlformats.org/officeDocument/2006/relationships/image" Target="../media/image7.png"/><Relationship Id="rId4" Type="http://schemas.openxmlformats.org/officeDocument/2006/relationships/slideLayout" Target="../slideLayouts/slideLayout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
</Relationships>
</file>

<file path=ppt/slides/_rels/slide19.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2.xml"/>
</Relationships>
</file>

<file path=ppt/slides/_rels/slide21.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2.xml"/>
</Relationships>
</file>

<file path=ppt/slides/_rels/slide22.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xml"/>
</Relationships>
</file>

<file path=ppt/slides/_rels/slide23.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Relationships xmlns="http://schemas.openxmlformats.org/package/2006/relationships"><Relationship Id="rId1" Type="http://schemas.openxmlformats.org/officeDocument/2006/relationships/hyperlink" Target="http://Www.citykirche-schweinfurt.de/" TargetMode="External"/><Relationship Id="rId2" Type="http://schemas.openxmlformats.org/officeDocument/2006/relationships/hyperlink" Target="http://Www.citykirchenprojekte.org/" TargetMode="External"/><Relationship Id="rId3" Type="http://schemas.openxmlformats.org/officeDocument/2006/relationships/hyperlink" Target="http://Www.haltepunkt-leben.net/" TargetMode="External"/><Relationship Id="rId4" Type="http://schemas.openxmlformats.org/officeDocument/2006/relationships/slideLayout" Target="../slideLayouts/slideLayout2.xml"/>
</Relationships>
</file>

<file path=ppt/slides/_rels/slide26.xml.rels><?xml version="1.0" encoding="UTF-8"?>
<Relationships xmlns="http://schemas.openxmlformats.org/package/2006/relationships"><Relationship Id="rId1" Type="http://schemas.openxmlformats.org/officeDocument/2006/relationships/hyperlink" Target="http://www.wagenkirche.de/" TargetMode="External"/><Relationship Id="rId2" Type="http://schemas.openxmlformats.org/officeDocument/2006/relationships/hyperlink" Target="http://www.mehrweggottesdienst.de/" TargetMode="External"/><Relationship Id="rId3" Type="http://schemas.openxmlformats.org/officeDocument/2006/relationships/hyperlink" Target="http://www.kuschelkirche.de/" TargetMode="External"/><Relationship Id="rId4" Type="http://schemas.openxmlformats.org/officeDocument/2006/relationships/hyperlink" Target="http://www.citykirche-schweinfurt.de/workshop" TargetMode="External"/><Relationship Id="rId5"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video" Target="../media/media2.mp4"/><Relationship Id="rId2" Type="http://schemas.microsoft.com/office/2007/relationships/media" Target="../media/media2.mp4"/><Relationship Id="rId3" Type="http://schemas.openxmlformats.org/officeDocument/2006/relationships/image" Target="../media/image3.png"/><Relationship Id="rId4" Type="http://schemas.openxmlformats.org/officeDocument/2006/relationships/slideLayout" Target="../slideLayouts/slideLayout2.xml"/>
</Relationships>
</file>

<file path=ppt/slides/_rels/slide9.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Citykirche/Citypastoral</a:t>
            </a:r>
            <a:endParaRPr b="0" lang="de-DE" sz="4400" spc="-1" strike="noStrike">
              <a:solidFill>
                <a:srgbClr val="3f007d"/>
              </a:solidFill>
              <a:latin typeface="RotisSemiSans ExtraBold"/>
            </a:endParaRPr>
          </a:p>
        </p:txBody>
      </p:sp>
      <p:sp>
        <p:nvSpPr>
          <p:cNvPr id="11" name="PlaceHolder 2"/>
          <p:cNvSpPr>
            <a:spLocks noGrp="1"/>
          </p:cNvSpPr>
          <p:nvPr>
            <p:ph type="subTitle"/>
          </p:nvPr>
        </p:nvSpPr>
        <p:spPr>
          <a:xfrm>
            <a:off x="504000" y="1326600"/>
            <a:ext cx="9071640" cy="3288240"/>
          </a:xfrm>
          <a:prstGeom prst="rect">
            <a:avLst/>
          </a:prstGeom>
          <a:noFill/>
          <a:ln w="0">
            <a:noFill/>
          </a:ln>
        </p:spPr>
        <p:txBody>
          <a:bodyPr lIns="0" rIns="0" tIns="0" bIns="0" anchor="ctr">
            <a:noAutofit/>
          </a:bodyPr>
          <a:p>
            <a:pPr indent="0" algn="ctr">
              <a:buNone/>
            </a:pPr>
            <a:r>
              <a:rPr b="0" lang="de-DE" sz="3200" spc="-1" strike="noStrike">
                <a:solidFill>
                  <a:srgbClr val="794da4"/>
                </a:solidFill>
                <a:latin typeface="RotisSemiSans ExtraBold"/>
              </a:rPr>
              <a:t>Workshop am 3.7.2024 in Bad Alexandersbad</a:t>
            </a:r>
            <a:endParaRPr b="0" lang="de-DE" sz="3200" spc="-1" strike="noStrike">
              <a:solidFill>
                <a:srgbClr val="794da4"/>
              </a:solidFill>
              <a:latin typeface="RotisSemiSans ExtraBold"/>
            </a:endParaRPr>
          </a:p>
          <a:p>
            <a:pPr indent="0" algn="ctr">
              <a:buNone/>
            </a:pPr>
            <a:r>
              <a:rPr b="0" lang="de-DE" sz="3200" spc="-1" strike="noStrike">
                <a:solidFill>
                  <a:srgbClr val="794da4"/>
                </a:solidFill>
                <a:latin typeface="RotisSemiSans ExtraBold"/>
              </a:rPr>
              <a:t>Heiko Kuschel, Schweinfurt</a:t>
            </a:r>
            <a:endParaRPr b="0" lang="de-DE" sz="3200" spc="-1" strike="noStrike">
              <a:solidFill>
                <a:srgbClr val="794da4"/>
              </a:solidFill>
              <a:latin typeface="RotisSemiSans ExtraBold"/>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Haltepunkt Leben</a:t>
            </a:r>
            <a:endParaRPr b="0" lang="de-DE" sz="4400" spc="-1" strike="noStrike">
              <a:solidFill>
                <a:srgbClr val="3f007d"/>
              </a:solidFill>
              <a:latin typeface="RotisSemiSans ExtraBold"/>
            </a:endParaRPr>
          </a:p>
        </p:txBody>
      </p:sp>
      <p:sp>
        <p:nvSpPr>
          <p:cNvPr id="29"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Ziel: Den Menschen was mitgeben, worüber sie nachdenken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Auch, wenn es nur im Vorübergehen ist</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Gleichzeitig: ein Anknüpfungspunkt für Gespräche, Aktionen und mehr</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69" dur="indefinite" restart="never" nodeType="tmRoot">
          <p:childTnLst>
            <p:seq>
              <p:cTn id="70" dur="indefinite" nodeType="mainSeq">
                <p:childTnLst>
                  <p:par>
                    <p:cTn id="71" fill="hold">
                      <p:stCondLst>
                        <p:cond delay="indefinite"/>
                      </p:stCondLst>
                      <p:childTnLst>
                        <p:par>
                          <p:cTn id="72" fill="hold">
                            <p:stCondLst>
                              <p:cond delay="0"/>
                            </p:stCondLst>
                            <p:childTnLst>
                              <p:par>
                                <p:cTn id="73" nodeType="clickEffect" fill="hold" presetClass="entr" presetID="1">
                                  <p:stCondLst>
                                    <p:cond delay="0"/>
                                  </p:stCondLst>
                                  <p:childTnLst>
                                    <p:set>
                                      <p:cBhvr>
                                        <p:cTn id="7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nodeType="clickEffect" fill="hold" presetClass="entr" presetID="1">
                                  <p:stCondLst>
                                    <p:cond delay="0"/>
                                  </p:stCondLst>
                                  <p:childTnLst>
                                    <p:set>
                                      <p:cBhvr>
                                        <p:cTn id="7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nodeType="clickEffect" fill="hold" presetClass="entr" presetID="1">
                                  <p:stCondLst>
                                    <p:cond delay="0"/>
                                  </p:stCondLst>
                                  <p:childTnLst>
                                    <p:set>
                                      <p:cBhvr>
                                        <p:cTn id="8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Haltepunkt Leben</a:t>
            </a:r>
            <a:endParaRPr b="0" lang="de-DE" sz="4400" spc="-1" strike="noStrike">
              <a:solidFill>
                <a:srgbClr val="3f007d"/>
              </a:solidFill>
              <a:latin typeface="RotisSemiSans ExtraBold"/>
            </a:endParaRPr>
          </a:p>
        </p:txBody>
      </p:sp>
      <p:pic>
        <p:nvPicPr>
          <p:cNvPr id="31" name="" descr=""/>
          <p:cNvPicPr/>
          <p:nvPr/>
        </p:nvPicPr>
        <p:blipFill>
          <a:blip r:embed="rId1"/>
          <a:stretch/>
        </p:blipFill>
        <p:spPr>
          <a:xfrm>
            <a:off x="2160000" y="171720"/>
            <a:ext cx="6120000" cy="52866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3f007d"/>
              </a:solidFill>
              <a:latin typeface="RotisSemiSans ExtraBold"/>
            </a:endParaRPr>
          </a:p>
        </p:txBody>
      </p:sp>
      <p:pic>
        <p:nvPicPr>
          <p:cNvPr id="33" name="" descr="">
            <a:hlinkClick r:id="" action="ppaction://media"/>
          </p:cNvPr>
          <p:cNvPicPr/>
          <p:nvPr>
            <a:videoFile r:link="rId1"/>
            <p:extLst>
              <p:ext uri="{DAA4B4D4-6D71-4841-9C94-3DE7FCFB9230}">
                <p14:media r:embed="rId2"/>
              </p:ext>
            </p:extLst>
          </p:nvPr>
        </p:nvPicPr>
        <p:blipFill>
          <a:blip r:embed="rId3"/>
          <a:stretch>
            <a:fillRect/>
          </a:stretch>
        </p:blipFill>
        <p:spPr>
          <a:xfrm>
            <a:off x="78120" y="180000"/>
            <a:ext cx="9760320" cy="54900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Was ist das Ziel von Citykirche?</a:t>
            </a:r>
            <a:endParaRPr b="0" lang="de-DE" sz="4400" spc="-1" strike="noStrike">
              <a:solidFill>
                <a:srgbClr val="3f007d"/>
              </a:solidFill>
              <a:latin typeface="RotisSemiSans ExtraBold"/>
            </a:endParaRPr>
          </a:p>
        </p:txBody>
      </p:sp>
      <p:sp>
        <p:nvSpPr>
          <p:cNvPr id="35"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0" algn="ctr">
              <a:spcBef>
                <a:spcPts val="1417"/>
              </a:spcBef>
              <a:buNone/>
            </a:pPr>
            <a:r>
              <a:rPr b="0" lang="de-DE" sz="3200" spc="-1" strike="noStrike">
                <a:solidFill>
                  <a:srgbClr val="000000"/>
                </a:solidFill>
                <a:latin typeface="RotisSemiSans"/>
              </a:rPr>
              <a:t>„</a:t>
            </a:r>
            <a:r>
              <a:rPr b="0" lang="de-DE" sz="3200" spc="-1" strike="noStrike">
                <a:solidFill>
                  <a:srgbClr val="000000"/>
                </a:solidFill>
                <a:latin typeface="RotisSemiSans"/>
              </a:rPr>
              <a:t>Wir müssen die Menschen abholen wo sie sind?“</a:t>
            </a:r>
            <a:br>
              <a:rPr sz="3200"/>
            </a:br>
            <a:r>
              <a:rPr b="0" i="1" lang="de-DE" sz="2800" spc="-1" strike="noStrike">
                <a:solidFill>
                  <a:srgbClr val="000000"/>
                </a:solidFill>
                <a:latin typeface="RotisSemiSans"/>
              </a:rPr>
              <a:t>(... und sie wieder in die Kirche locken ...)</a:t>
            </a:r>
            <a:endParaRPr b="0" lang="de-DE" sz="2800" spc="-1" strike="noStrike">
              <a:solidFill>
                <a:srgbClr val="000000"/>
              </a:solidFill>
              <a:latin typeface="RotisSemiSans"/>
            </a:endParaRPr>
          </a:p>
          <a:p>
            <a:pPr marL="432000" indent="0" algn="ctr">
              <a:spcBef>
                <a:spcPts val="1417"/>
              </a:spcBef>
              <a:buNone/>
            </a:pPr>
            <a:r>
              <a:rPr b="0" lang="de-DE" sz="3200" spc="-1" strike="noStrike">
                <a:solidFill>
                  <a:srgbClr val="000000"/>
                </a:solidFill>
                <a:latin typeface="RotisSemiSans"/>
              </a:rPr>
              <a:t>Wir sind doch kein Taxiunternehmen!</a:t>
            </a:r>
            <a:endParaRPr b="0" lang="de-DE" sz="3200" spc="-1" strike="noStrike">
              <a:solidFill>
                <a:srgbClr val="000000"/>
              </a:solidFill>
              <a:latin typeface="RotisSemiSans"/>
            </a:endParaRPr>
          </a:p>
          <a:p>
            <a:pPr marL="432000" indent="0" algn="ctr">
              <a:spcBef>
                <a:spcPts val="1417"/>
              </a:spcBef>
              <a:buNone/>
            </a:pPr>
            <a:r>
              <a:rPr b="0" lang="de-DE" sz="3200" spc="-1" strike="noStrike">
                <a:solidFill>
                  <a:srgbClr val="000000"/>
                </a:solidFill>
                <a:latin typeface="RotisSemiSans"/>
              </a:rPr>
              <a:t>Wenn wir nicht da sind, wo die Leute sind,</a:t>
            </a:r>
            <a:endParaRPr b="0" lang="de-DE" sz="3200" spc="-1" strike="noStrike">
              <a:solidFill>
                <a:srgbClr val="000000"/>
              </a:solidFill>
              <a:latin typeface="RotisSemiSans"/>
            </a:endParaRPr>
          </a:p>
          <a:p>
            <a:pPr marL="432000" indent="0" algn="ctr">
              <a:spcBef>
                <a:spcPts val="1417"/>
              </a:spcBef>
              <a:buNone/>
            </a:pPr>
            <a:r>
              <a:rPr b="0" lang="de-DE" sz="3200" spc="-1" strike="noStrike">
                <a:solidFill>
                  <a:srgbClr val="000000"/>
                </a:solidFill>
                <a:latin typeface="RotisSemiSans"/>
              </a:rPr>
              <a:t>dann sind wir am falschen Ort!</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83" dur="indefinite" restart="never" nodeType="tmRoot">
          <p:childTnLst>
            <p:seq>
              <p:cTn id="84" dur="indefinite" nodeType="mainSeq">
                <p:childTnLst>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nodeType="clickEffect" fill="hold" presetClass="entr" presetID="1">
                                  <p:stCondLst>
                                    <p:cond delay="0"/>
                                  </p:stCondLst>
                                  <p:childTnLst>
                                    <p:set>
                                      <p:cBhvr>
                                        <p:cTn id="92"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nodeType="clickEffect" fill="hold" presetClass="entr" presetID="1">
                                  <p:stCondLst>
                                    <p:cond delay="0"/>
                                  </p:stCondLst>
                                  <p:childTnLst>
                                    <p:set>
                                      <p:cBhvr>
                                        <p:cTn id="96" dur="1" fill="hold">
                                          <p:stCondLst>
                                            <p:cond delay="0"/>
                                          </p:stCondLst>
                                        </p:cTn>
                                        <p:tgtEl>
                                          <p:spTgt spid="35">
                                            <p:txEl>
                                              <p:pRg st="2" end="2"/>
                                            </p:txEl>
                                          </p:spTgt>
                                        </p:tgtEl>
                                        <p:attrNameLst>
                                          <p:attrName>style.visibility</p:attrName>
                                        </p:attrNameLst>
                                      </p:cBhvr>
                                      <p:to>
                                        <p:strVal val="visible"/>
                                      </p:to>
                                    </p:set>
                                  </p:childTnLst>
                                </p:cTn>
                              </p:par>
                              <p:par>
                                <p:cTn id="97" nodeType="withEffect" fill="hold" presetClass="entr" presetID="1">
                                  <p:stCondLst>
                                    <p:cond delay="0"/>
                                  </p:stCondLst>
                                  <p:childTnLst>
                                    <p:set>
                                      <p:cBhvr>
                                        <p:cTn id="98"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3f007d"/>
              </a:solidFill>
              <a:latin typeface="RotisSemiSans ExtraBold"/>
            </a:endParaRPr>
          </a:p>
        </p:txBody>
      </p:sp>
      <p:sp>
        <p:nvSpPr>
          <p:cNvPr id="37"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0" algn="ctr">
              <a:spcBef>
                <a:spcPts val="1417"/>
              </a:spcBef>
              <a:buNone/>
            </a:pPr>
            <a:r>
              <a:rPr b="0" lang="de-DE" sz="3200" spc="-1" strike="noStrike">
                <a:solidFill>
                  <a:srgbClr val="000000"/>
                </a:solidFill>
                <a:latin typeface="RotisSemiSans"/>
              </a:rPr>
              <a:t>Gott ist schon in der Stadt.</a:t>
            </a:r>
            <a:endParaRPr b="0" lang="de-DE" sz="3200" spc="-1" strike="noStrike">
              <a:solidFill>
                <a:srgbClr val="000000"/>
              </a:solidFill>
              <a:latin typeface="RotisSemiSans"/>
            </a:endParaRPr>
          </a:p>
          <a:p>
            <a:pPr marL="432000" indent="0" algn="ctr">
              <a:spcBef>
                <a:spcPts val="1417"/>
              </a:spcBef>
              <a:buNone/>
            </a:pPr>
            <a:r>
              <a:rPr b="0" lang="de-DE" sz="3200" spc="-1" strike="noStrike">
                <a:solidFill>
                  <a:srgbClr val="000000"/>
                </a:solidFill>
                <a:latin typeface="RotisSemiSans"/>
              </a:rPr>
              <a:t>Wir müssen ihn nicht mehr „hineinbringen“.</a:t>
            </a:r>
            <a:endParaRPr b="0" lang="de-DE" sz="3200" spc="-1" strike="noStrike">
              <a:solidFill>
                <a:srgbClr val="000000"/>
              </a:solidFill>
              <a:latin typeface="RotisSemiSans"/>
            </a:endParaRPr>
          </a:p>
          <a:p>
            <a:pPr marL="432000" indent="0" algn="ctr">
              <a:spcBef>
                <a:spcPts val="1417"/>
              </a:spcBef>
              <a:buNone/>
            </a:pPr>
            <a:r>
              <a:rPr b="0" lang="de-DE" sz="3200" spc="-1" strike="noStrike">
                <a:solidFill>
                  <a:srgbClr val="000000"/>
                </a:solidFill>
                <a:latin typeface="RotisSemiSans"/>
              </a:rPr>
              <a:t>Wir können ihn gemeinsam mit anderen entdecken!</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99" dur="indefinite" restart="never" nodeType="tmRoot">
          <p:childTnLst>
            <p:seq>
              <p:cTn id="100" dur="indefinite" nodeType="mainSeq">
                <p:childTnLst>
                  <p:par>
                    <p:cTn id="101" fill="hold">
                      <p:stCondLst>
                        <p:cond delay="indefinite"/>
                      </p:stCondLst>
                      <p:childTnLst>
                        <p:par>
                          <p:cTn id="102" fill="hold">
                            <p:stCondLst>
                              <p:cond delay="0"/>
                            </p:stCondLst>
                            <p:childTnLst>
                              <p:par>
                                <p:cTn id="103" nodeType="clickEffect" fill="hold" presetClass="entr" presetID="1">
                                  <p:stCondLst>
                                    <p:cond delay="0"/>
                                  </p:stCondLst>
                                  <p:childTnLst>
                                    <p:set>
                                      <p:cBhvr>
                                        <p:cTn id="10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nodeType="clickEffect" fill="hold" presetClass="entr" presetID="1">
                                  <p:stCondLst>
                                    <p:cond delay="0"/>
                                  </p:stCondLst>
                                  <p:childTnLst>
                                    <p:set>
                                      <p:cBhvr>
                                        <p:cTn id="10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nodeType="clickEffect" fill="hold" presetClass="entr" presetID="1">
                                  <p:stCondLst>
                                    <p:cond delay="0"/>
                                  </p:stCondLst>
                                  <p:childTnLst>
                                    <p:set>
                                      <p:cBhvr>
                                        <p:cTn id="112"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Kirche für die Stadt!</a:t>
            </a:r>
            <a:endParaRPr b="0" lang="de-DE" sz="4400" spc="-1" strike="noStrike">
              <a:solidFill>
                <a:srgbClr val="3f007d"/>
              </a:solidFill>
              <a:latin typeface="RotisSemiSans ExtraBold"/>
            </a:endParaRPr>
          </a:p>
        </p:txBody>
      </p:sp>
      <p:sp>
        <p:nvSpPr>
          <p:cNvPr id="39"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0" algn="ctr">
              <a:spcBef>
                <a:spcPts val="1417"/>
              </a:spcBef>
              <a:buNone/>
            </a:pPr>
            <a:r>
              <a:rPr b="0" lang="de-DE" sz="3200" spc="-1" strike="noStrike">
                <a:solidFill>
                  <a:srgbClr val="000000"/>
                </a:solidFill>
                <a:latin typeface="RotisSemiSans"/>
              </a:rPr>
              <a:t>Suchet der Stadt Bestes:</a:t>
            </a:r>
            <a:endParaRPr b="0" lang="de-DE" sz="3200" spc="-1" strike="noStrike">
              <a:solidFill>
                <a:srgbClr val="000000"/>
              </a:solidFill>
              <a:latin typeface="RotisSemiSans"/>
            </a:endParaRPr>
          </a:p>
          <a:p>
            <a:pPr marL="432000" indent="0" algn="ctr">
              <a:spcBef>
                <a:spcPts val="1417"/>
              </a:spcBef>
              <a:buNone/>
            </a:pPr>
            <a:endParaRPr b="0" lang="de-DE" sz="3200" spc="-1" strike="noStrike">
              <a:solidFill>
                <a:srgbClr val="000000"/>
              </a:solidFill>
              <a:latin typeface="RotisSemiSans"/>
            </a:endParaRPr>
          </a:p>
          <a:p>
            <a:pPr marL="432000" indent="0" algn="ctr">
              <a:spcBef>
                <a:spcPts val="1417"/>
              </a:spcBef>
              <a:buNone/>
            </a:pPr>
            <a:r>
              <a:rPr b="1" lang="de-DE" sz="3200" spc="-1" strike="noStrike">
                <a:solidFill>
                  <a:srgbClr val="000000"/>
                </a:solidFill>
                <a:latin typeface="RotisSemiSans"/>
              </a:rPr>
              <a:t>Was können wir Gutes für die Stadt bewirken?</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11880"/>
            <a:ext cx="9071640" cy="13748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Ökumenische Citykirchenarbeit </a:t>
            </a:r>
            <a:br>
              <a:rPr sz="4400"/>
            </a:br>
            <a:r>
              <a:rPr b="0" lang="de-DE" sz="4400" spc="-1" strike="noStrike">
                <a:solidFill>
                  <a:srgbClr val="3f007d"/>
                </a:solidFill>
                <a:latin typeface="RotisSemiSans ExtraBold"/>
              </a:rPr>
              <a:t>in Schweinfurt</a:t>
            </a:r>
            <a:endParaRPr b="0" lang="de-DE" sz="4400" spc="-1" strike="noStrike">
              <a:solidFill>
                <a:srgbClr val="3f007d"/>
              </a:solidFill>
              <a:latin typeface="RotisSemiSans ExtraBold"/>
            </a:endParaRPr>
          </a:p>
        </p:txBody>
      </p:sp>
      <p:sp>
        <p:nvSpPr>
          <p:cNvPr id="41"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Vorgeschichte: „Neu anfangen“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Seitdem sehr gutes Miteinander!</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Vor 15 Jahren neu: </a:t>
            </a:r>
            <a:br>
              <a:rPr sz="3200"/>
            </a:br>
            <a:r>
              <a:rPr b="0" lang="de-DE" sz="3200" spc="-1" strike="noStrike">
                <a:solidFill>
                  <a:srgbClr val="000000"/>
                </a:solidFill>
                <a:latin typeface="RotisSemiSans"/>
              </a:rPr>
              <a:t>je 0,5 Stellen Citypastoral und Citykirche </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a:t>
            </a:r>
            <a:r>
              <a:rPr b="0" lang="de-DE" sz="3200" spc="-1" strike="noStrike">
                <a:solidFill>
                  <a:srgbClr val="000000"/>
                </a:solidFill>
                <a:latin typeface="RotisSemiSans"/>
              </a:rPr>
              <a:t>Zusammen sind wir eins!“</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113" dur="indefinite" restart="never" nodeType="tmRoot">
          <p:childTnLst>
            <p:seq>
              <p:cTn id="114" dur="indefinite" nodeType="mainSeq">
                <p:childTnLst>
                  <p:par>
                    <p:cTn id="115" fill="hold">
                      <p:stCondLst>
                        <p:cond delay="indefinite"/>
                      </p:stCondLst>
                      <p:childTnLst>
                        <p:par>
                          <p:cTn id="116" fill="hold">
                            <p:stCondLst>
                              <p:cond delay="0"/>
                            </p:stCondLst>
                            <p:childTnLst>
                              <p:par>
                                <p:cTn id="117" nodeType="clickEffect" fill="hold" presetClass="entr" presetID="1">
                                  <p:stCondLst>
                                    <p:cond delay="0"/>
                                  </p:stCondLst>
                                  <p:childTnLst>
                                    <p:set>
                                      <p:cBhvr>
                                        <p:cTn id="11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nodeType="clickEffect" fill="hold" presetClass="entr" presetID="1">
                                  <p:stCondLst>
                                    <p:cond delay="0"/>
                                  </p:stCondLst>
                                  <p:childTnLst>
                                    <p:set>
                                      <p:cBhvr>
                                        <p:cTn id="122"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nodeType="clickEffect" fill="hold" presetClass="entr" presetID="1">
                                  <p:stCondLst>
                                    <p:cond delay="0"/>
                                  </p:stCondLst>
                                  <p:childTnLst>
                                    <p:set>
                                      <p:cBhvr>
                                        <p:cTn id="126"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nodeType="clickEffect" fill="hold" presetClass="entr" presetID="1">
                                  <p:stCondLst>
                                    <p:cond delay="0"/>
                                  </p:stCondLst>
                                  <p:childTnLst>
                                    <p:set>
                                      <p:cBhvr>
                                        <p:cTn id="130" dur="1" fill="hold">
                                          <p:stCondLst>
                                            <p:cond delay="0"/>
                                          </p:stCondLst>
                                        </p:cTn>
                                        <p:tgtEl>
                                          <p:spTgt spid="4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Grundvoraussetzungen</a:t>
            </a:r>
            <a:endParaRPr b="0" lang="de-DE" sz="4400" spc="-1" strike="noStrike">
              <a:solidFill>
                <a:srgbClr val="3f007d"/>
              </a:solidFill>
              <a:latin typeface="RotisSemiSans ExtraBold"/>
            </a:endParaRPr>
          </a:p>
        </p:txBody>
      </p:sp>
      <p:sp>
        <p:nvSpPr>
          <p:cNvPr id="43" name="PlaceHolder 2"/>
          <p:cNvSpPr>
            <a:spLocks noGrp="1"/>
          </p:cNvSpPr>
          <p:nvPr>
            <p:ph/>
          </p:nvPr>
        </p:nvSpPr>
        <p:spPr>
          <a:xfrm>
            <a:off x="504000" y="1326600"/>
            <a:ext cx="9071640" cy="3288240"/>
          </a:xfrm>
          <a:prstGeom prst="rect">
            <a:avLst/>
          </a:prstGeom>
          <a:noFill/>
          <a:ln w="0">
            <a:noFill/>
          </a:ln>
        </p:spPr>
        <p:txBody>
          <a:bodyPr lIns="0" rIns="0" tIns="0" bIns="0" anchor="t">
            <a:normAutofit fontScale="84366"/>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Feste Ansprechpartner*innen auf beiden Seiten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Experimentierfreudigkeit und Mut auch zu „Schnapsideen“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Spaß an der Sache</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Es darf auch mal was schief gehen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Vertrauen der Leitungsstellen, dass das schon wird</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(manchmal) Geld ...</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131" dur="indefinite" restart="never" nodeType="tmRoot">
          <p:childTnLst>
            <p:seq>
              <p:cTn id="132" dur="indefinite" nodeType="mainSeq">
                <p:childTnLst>
                  <p:par>
                    <p:cTn id="133" fill="hold">
                      <p:stCondLst>
                        <p:cond delay="indefinite"/>
                      </p:stCondLst>
                      <p:childTnLst>
                        <p:par>
                          <p:cTn id="134" fill="hold">
                            <p:stCondLst>
                              <p:cond delay="0"/>
                            </p:stCondLst>
                            <p:childTnLst>
                              <p:par>
                                <p:cTn id="135" nodeType="clickEffect" fill="hold" presetClass="entr" presetID="1">
                                  <p:stCondLst>
                                    <p:cond delay="0"/>
                                  </p:stCondLst>
                                  <p:childTnLst>
                                    <p:set>
                                      <p:cBhvr>
                                        <p:cTn id="13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nodeType="clickEffect" fill="hold" presetClass="entr" presetID="1">
                                  <p:stCondLst>
                                    <p:cond delay="0"/>
                                  </p:stCondLst>
                                  <p:childTnLst>
                                    <p:set>
                                      <p:cBhvr>
                                        <p:cTn id="140"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nodeType="clickEffect" fill="hold" presetClass="entr" presetID="1">
                                  <p:stCondLst>
                                    <p:cond delay="0"/>
                                  </p:stCondLst>
                                  <p:childTnLst>
                                    <p:set>
                                      <p:cBhvr>
                                        <p:cTn id="144"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nodeType="clickEffect" fill="hold" presetClass="entr" presetID="1">
                                  <p:stCondLst>
                                    <p:cond delay="0"/>
                                  </p:stCondLst>
                                  <p:childTnLst>
                                    <p:set>
                                      <p:cBhvr>
                                        <p:cTn id="148"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nodeType="clickEffect" fill="hold" presetClass="entr" presetID="1">
                                  <p:stCondLst>
                                    <p:cond delay="0"/>
                                  </p:stCondLst>
                                  <p:childTnLst>
                                    <p:set>
                                      <p:cBhvr>
                                        <p:cTn id="152" dur="1" fill="hold">
                                          <p:stCondLst>
                                            <p:cond delay="0"/>
                                          </p:stCondLst>
                                        </p:cTn>
                                        <p:tgtEl>
                                          <p:spTgt spid="43">
                                            <p:txEl>
                                              <p:pRg st="4" end="4"/>
                                            </p:txEl>
                                          </p:spTgt>
                                        </p:tgtEl>
                                        <p:attrNameLst>
                                          <p:attrName>style.visibility</p:attrName>
                                        </p:attrNameLst>
                                      </p:cBhvr>
                                      <p:to>
                                        <p:strVal val="visible"/>
                                      </p:to>
                                    </p:set>
                                  </p:childTnLst>
                                </p:cTn>
                              </p:par>
                              <p:par>
                                <p:cTn id="153" nodeType="withEffect" fill="hold" presetClass="entr" presetID="1">
                                  <p:stCondLst>
                                    <p:cond delay="0"/>
                                  </p:stCondLst>
                                  <p:childTnLst>
                                    <p:set>
                                      <p:cBhvr>
                                        <p:cTn id="154" dur="1" fill="hold">
                                          <p:stCondLst>
                                            <p:cond delay="0"/>
                                          </p:stCondLst>
                                        </p:cTn>
                                        <p:tgtEl>
                                          <p:spTgt spid="4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Beispiele</a:t>
            </a:r>
            <a:endParaRPr b="0" lang="de-DE" sz="4400" spc="-1" strike="noStrike">
              <a:solidFill>
                <a:srgbClr val="3f007d"/>
              </a:solidFill>
              <a:latin typeface="RotisSemiSans ExtraBold"/>
            </a:endParaRPr>
          </a:p>
        </p:txBody>
      </p:sp>
      <p:pic>
        <p:nvPicPr>
          <p:cNvPr id="45" name="" descr=""/>
          <p:cNvPicPr/>
          <p:nvPr/>
        </p:nvPicPr>
        <p:blipFill>
          <a:blip r:embed="rId1"/>
          <a:stretch/>
        </p:blipFill>
        <p:spPr>
          <a:xfrm>
            <a:off x="2301480" y="1326600"/>
            <a:ext cx="5475960" cy="32882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Zukunftskonferenz</a:t>
            </a:r>
            <a:endParaRPr b="0" lang="de-DE" sz="4400" spc="-1" strike="noStrike">
              <a:solidFill>
                <a:srgbClr val="3f007d"/>
              </a:solidFill>
              <a:latin typeface="RotisSemiSans ExtraBold"/>
            </a:endParaRPr>
          </a:p>
        </p:txBody>
      </p:sp>
      <p:pic>
        <p:nvPicPr>
          <p:cNvPr id="47" name="" descr=""/>
          <p:cNvPicPr/>
          <p:nvPr/>
        </p:nvPicPr>
        <p:blipFill>
          <a:blip r:embed="rId1"/>
          <a:stretch/>
        </p:blipFill>
        <p:spPr>
          <a:xfrm>
            <a:off x="1980000" y="1058040"/>
            <a:ext cx="6480000" cy="43030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Was Sie heute erwartet ...</a:t>
            </a:r>
            <a:endParaRPr b="0" lang="de-DE" sz="4400" spc="-1" strike="noStrike">
              <a:solidFill>
                <a:srgbClr val="3f007d"/>
              </a:solidFill>
              <a:latin typeface="RotisSemiSans ExtraBold"/>
            </a:endParaRPr>
          </a:p>
        </p:txBody>
      </p:sp>
      <p:sp>
        <p:nvSpPr>
          <p:cNvPr id="13"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Font typeface="OpenSymbol"/>
              <a:buAutoNum type="arabicPlain"/>
            </a:pPr>
            <a:r>
              <a:rPr b="0" lang="de-DE" sz="3200" spc="-1" strike="noStrike">
                <a:solidFill>
                  <a:srgbClr val="000000"/>
                </a:solidFill>
                <a:latin typeface="RotisSemiSans"/>
              </a:rPr>
              <a:t>Was ist Citykirche eigentlich?</a:t>
            </a:r>
            <a:endParaRPr b="0" lang="de-DE" sz="3200" spc="-1" strike="noStrike">
              <a:solidFill>
                <a:srgbClr val="000000"/>
              </a:solidFill>
              <a:latin typeface="RotisSemiSans"/>
            </a:endParaRPr>
          </a:p>
          <a:p>
            <a:pPr marL="432000" indent="-324000">
              <a:spcBef>
                <a:spcPts val="1417"/>
              </a:spcBef>
              <a:buClr>
                <a:srgbClr val="000000"/>
              </a:buClr>
              <a:buFont typeface="OpenSymbol"/>
              <a:buAutoNum type="arabicPlain"/>
            </a:pPr>
            <a:r>
              <a:rPr b="0" lang="de-DE" sz="3200" spc="-1" strike="noStrike">
                <a:solidFill>
                  <a:srgbClr val="000000"/>
                </a:solidFill>
                <a:latin typeface="RotisSemiSans"/>
              </a:rPr>
              <a:t>Beispiele aus dem Netzwerk</a:t>
            </a:r>
            <a:endParaRPr b="0" lang="de-DE" sz="3200" spc="-1" strike="noStrike">
              <a:solidFill>
                <a:srgbClr val="000000"/>
              </a:solidFill>
              <a:latin typeface="RotisSemiSans"/>
            </a:endParaRPr>
          </a:p>
          <a:p>
            <a:pPr marL="432000" indent="-324000">
              <a:spcBef>
                <a:spcPts val="1417"/>
              </a:spcBef>
              <a:buClr>
                <a:srgbClr val="000000"/>
              </a:buClr>
              <a:buFont typeface="OpenSymbol"/>
              <a:buAutoNum type="arabicPlain"/>
            </a:pPr>
            <a:r>
              <a:rPr b="0" lang="de-DE" sz="3200" spc="-1" strike="noStrike">
                <a:solidFill>
                  <a:srgbClr val="000000"/>
                </a:solidFill>
                <a:latin typeface="RotisSemiSans"/>
              </a:rPr>
              <a:t>Das Ziel von Citykirche</a:t>
            </a:r>
            <a:endParaRPr b="0" lang="de-DE" sz="3200" spc="-1" strike="noStrike">
              <a:solidFill>
                <a:srgbClr val="000000"/>
              </a:solidFill>
              <a:latin typeface="RotisSemiSans"/>
            </a:endParaRPr>
          </a:p>
          <a:p>
            <a:pPr marL="432000" indent="-324000">
              <a:spcBef>
                <a:spcPts val="1417"/>
              </a:spcBef>
              <a:buClr>
                <a:srgbClr val="000000"/>
              </a:buClr>
              <a:buFont typeface="OpenSymbol"/>
              <a:buAutoNum type="arabicPlain"/>
            </a:pPr>
            <a:r>
              <a:rPr b="0" lang="de-DE" sz="3200" spc="-1" strike="noStrike">
                <a:solidFill>
                  <a:srgbClr val="000000"/>
                </a:solidFill>
                <a:latin typeface="RotisSemiSans"/>
              </a:rPr>
              <a:t>Schweinfurt</a:t>
            </a:r>
            <a:endParaRPr b="0" lang="de-DE" sz="3200" spc="-1" strike="noStrike">
              <a:solidFill>
                <a:srgbClr val="000000"/>
              </a:solidFill>
              <a:latin typeface="RotisSemiSans"/>
            </a:endParaRPr>
          </a:p>
          <a:p>
            <a:pPr marL="432000" indent="-324000">
              <a:spcBef>
                <a:spcPts val="1417"/>
              </a:spcBef>
              <a:buClr>
                <a:srgbClr val="000000"/>
              </a:buClr>
              <a:buFont typeface="OpenSymbol"/>
              <a:buAutoNum type="arabicPlain"/>
            </a:pPr>
            <a:r>
              <a:rPr b="0" lang="de-DE" sz="3200" spc="-1" strike="noStrike">
                <a:solidFill>
                  <a:srgbClr val="000000"/>
                </a:solidFill>
                <a:latin typeface="RotisSemiSans"/>
              </a:rPr>
              <a:t>Und jetzt Sie ...</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Wagenkirche</a:t>
            </a:r>
            <a:endParaRPr b="0" lang="de-DE" sz="4400" spc="-1" strike="noStrike">
              <a:solidFill>
                <a:srgbClr val="3f007d"/>
              </a:solidFill>
              <a:latin typeface="RotisSemiSans ExtraBold"/>
            </a:endParaRPr>
          </a:p>
        </p:txBody>
      </p:sp>
      <p:pic>
        <p:nvPicPr>
          <p:cNvPr id="49" name="" descr=""/>
          <p:cNvPicPr/>
          <p:nvPr/>
        </p:nvPicPr>
        <p:blipFill>
          <a:blip r:embed="rId1"/>
          <a:stretch/>
        </p:blipFill>
        <p:spPr>
          <a:xfrm>
            <a:off x="2588040" y="1170360"/>
            <a:ext cx="4251960" cy="566964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Stadionsingen</a:t>
            </a:r>
            <a:endParaRPr b="0" lang="de-DE" sz="4400" spc="-1" strike="noStrike">
              <a:solidFill>
                <a:srgbClr val="3f007d"/>
              </a:solidFill>
              <a:latin typeface="RotisSemiSans ExtraBold"/>
            </a:endParaRPr>
          </a:p>
        </p:txBody>
      </p:sp>
      <p:pic>
        <p:nvPicPr>
          <p:cNvPr id="51" name="" descr=""/>
          <p:cNvPicPr/>
          <p:nvPr/>
        </p:nvPicPr>
        <p:blipFill>
          <a:blip r:embed="rId1"/>
          <a:stretch/>
        </p:blipFill>
        <p:spPr>
          <a:xfrm>
            <a:off x="1800000" y="1080000"/>
            <a:ext cx="6660000" cy="44330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MehrWegGottesdienst</a:t>
            </a:r>
            <a:endParaRPr b="0" lang="de-DE" sz="4400" spc="-1" strike="noStrike">
              <a:solidFill>
                <a:srgbClr val="3f007d"/>
              </a:solidFill>
              <a:latin typeface="RotisSemiSans ExtraBold"/>
            </a:endParaRPr>
          </a:p>
        </p:txBody>
      </p:sp>
      <p:pic>
        <p:nvPicPr>
          <p:cNvPr id="53" name="" descr=""/>
          <p:cNvPicPr/>
          <p:nvPr/>
        </p:nvPicPr>
        <p:blipFill>
          <a:blip r:embed="rId1"/>
          <a:stretch/>
        </p:blipFill>
        <p:spPr>
          <a:xfrm>
            <a:off x="1980000" y="1296360"/>
            <a:ext cx="5885640" cy="39236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Nacht der Offenen Kirchen</a:t>
            </a:r>
            <a:endParaRPr b="0" lang="de-DE" sz="4400" spc="-1" strike="noStrike">
              <a:solidFill>
                <a:srgbClr val="3f007d"/>
              </a:solidFill>
              <a:latin typeface="RotisSemiSans ExtraBold"/>
            </a:endParaRPr>
          </a:p>
        </p:txBody>
      </p:sp>
      <p:pic>
        <p:nvPicPr>
          <p:cNvPr id="55" name="" descr=""/>
          <p:cNvPicPr/>
          <p:nvPr/>
        </p:nvPicPr>
        <p:blipFill>
          <a:blip r:embed="rId1"/>
          <a:stretch/>
        </p:blipFill>
        <p:spPr>
          <a:xfrm>
            <a:off x="3492360" y="1326600"/>
            <a:ext cx="3094560" cy="328824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Wie ist das bei Ihnen?</a:t>
            </a:r>
            <a:endParaRPr b="0" lang="de-DE" sz="4400" spc="-1" strike="noStrike">
              <a:solidFill>
                <a:srgbClr val="3f007d"/>
              </a:solidFill>
              <a:latin typeface="RotisSemiSans ExtraBold"/>
            </a:endParaRPr>
          </a:p>
        </p:txBody>
      </p:sp>
      <p:sp>
        <p:nvSpPr>
          <p:cNvPr id="57" name="PlaceHolder 2"/>
          <p:cNvSpPr>
            <a:spLocks noGrp="1"/>
          </p:cNvSpPr>
          <p:nvPr>
            <p:ph/>
          </p:nvPr>
        </p:nvSpPr>
        <p:spPr>
          <a:xfrm>
            <a:off x="504000" y="1326600"/>
            <a:ext cx="9071640" cy="3288240"/>
          </a:xfrm>
          <a:prstGeom prst="rect">
            <a:avLst/>
          </a:prstGeom>
          <a:noFill/>
          <a:ln w="0">
            <a:noFill/>
          </a:ln>
        </p:spPr>
        <p:txBody>
          <a:bodyPr lIns="0" rIns="0" tIns="0" bIns="0" anchor="t">
            <a:normAutofit fontScale="90616"/>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Was will ich eigentlich und warum?</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Mit wem kann ich kooperieren?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Wo fühle ich mich in der Stadt wohl?</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Wo und wie würde ich gerne mit Menschen ins Gespräch kommen?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Wie fange ich an?</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155" dur="indefinite" restart="never" nodeType="tmRoot">
          <p:childTnLst>
            <p:seq>
              <p:cTn id="156" dur="indefinite" nodeType="mainSeq">
                <p:childTnLst>
                  <p:par>
                    <p:cTn id="157" fill="hold">
                      <p:stCondLst>
                        <p:cond delay="indefinite"/>
                      </p:stCondLst>
                      <p:childTnLst>
                        <p:par>
                          <p:cTn id="158" fill="hold">
                            <p:stCondLst>
                              <p:cond delay="0"/>
                            </p:stCondLst>
                            <p:childTnLst>
                              <p:par>
                                <p:cTn id="159" nodeType="clickEffect" fill="hold" presetClass="entr" presetID="1">
                                  <p:stCondLst>
                                    <p:cond delay="0"/>
                                  </p:stCondLst>
                                  <p:childTnLst>
                                    <p:set>
                                      <p:cBhvr>
                                        <p:cTn id="16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nodeType="clickEffect" fill="hold" presetClass="entr" presetID="1">
                                  <p:stCondLst>
                                    <p:cond delay="0"/>
                                  </p:stCondLst>
                                  <p:childTnLst>
                                    <p:set>
                                      <p:cBhvr>
                                        <p:cTn id="164"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nodeType="clickEffect" fill="hold" presetClass="entr" presetID="1">
                                  <p:stCondLst>
                                    <p:cond delay="0"/>
                                  </p:stCondLst>
                                  <p:childTnLst>
                                    <p:set>
                                      <p:cBhvr>
                                        <p:cTn id="168" dur="1" fill="hold">
                                          <p:stCondLst>
                                            <p:cond delay="0"/>
                                          </p:stCondLst>
                                        </p:cTn>
                                        <p:tgtEl>
                                          <p:spTgt spid="57">
                                            <p:txEl>
                                              <p:pRg st="2" end="2"/>
                                            </p:txEl>
                                          </p:spTgt>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nodeType="clickEffect" fill="hold" presetClass="entr" presetID="1">
                                  <p:stCondLst>
                                    <p:cond delay="0"/>
                                  </p:stCondLst>
                                  <p:childTnLst>
                                    <p:set>
                                      <p:cBhvr>
                                        <p:cTn id="172"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Links</a:t>
            </a:r>
            <a:endParaRPr b="0" lang="de-DE" sz="4400" spc="-1" strike="noStrike">
              <a:solidFill>
                <a:srgbClr val="3f007d"/>
              </a:solidFill>
              <a:latin typeface="RotisSemiSans ExtraBold"/>
            </a:endParaRPr>
          </a:p>
        </p:txBody>
      </p:sp>
      <p:sp>
        <p:nvSpPr>
          <p:cNvPr id="59"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hlinkClick r:id="rId1"/>
              </a:rPr>
              <a:t>www.citykirche-schweinfurt.de</a:t>
            </a:r>
            <a:r>
              <a:rPr b="0" lang="de-DE" sz="3200" spc="-1" strike="noStrike">
                <a:solidFill>
                  <a:srgbClr val="000000"/>
                </a:solidFill>
                <a:latin typeface="RotisSemiSans"/>
              </a:rPr>
              <a:t> </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hlinkClick r:id="rId2"/>
              </a:rPr>
              <a:t>www.citykirchenprojekte.org</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hlinkClick r:id="rId3"/>
              </a:rPr>
              <a:t>www.haltepunkt-leben.net</a:t>
            </a:r>
            <a:endParaRPr b="0" lang="de-DE" sz="3200" spc="-1" strike="noStrike">
              <a:solidFill>
                <a:srgbClr val="000000"/>
              </a:solidFill>
              <a:latin typeface="RotisSemiSans"/>
            </a:endParaRPr>
          </a:p>
          <a:p>
            <a:pPr marL="432000" indent="0">
              <a:spcBef>
                <a:spcPts val="1417"/>
              </a:spcBef>
              <a:buNone/>
            </a:pP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Noch mehr Links</a:t>
            </a:r>
            <a:endParaRPr b="0" lang="de-DE" sz="4400" spc="-1" strike="noStrike">
              <a:solidFill>
                <a:srgbClr val="3f007d"/>
              </a:solidFill>
              <a:latin typeface="RotisSemiSans ExtraBold"/>
            </a:endParaRPr>
          </a:p>
        </p:txBody>
      </p:sp>
      <p:sp>
        <p:nvSpPr>
          <p:cNvPr id="61"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hlinkClick r:id="rId1"/>
              </a:rPr>
              <a:t>www.wagenkirche.de</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hlinkClick r:id="rId2"/>
              </a:rPr>
              <a:t>www.mehrweggottesdienst.de</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hlinkClick r:id="rId3"/>
              </a:rPr>
              <a:t>www.kuschelkirche.de</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Download dieser Datei:</a:t>
            </a:r>
            <a:br>
              <a:rPr sz="3200"/>
            </a:br>
            <a:r>
              <a:rPr b="0" lang="de-DE" sz="3200" spc="-1" strike="noStrike">
                <a:solidFill>
                  <a:srgbClr val="000000"/>
                </a:solidFill>
                <a:latin typeface="RotisSemiSans"/>
                <a:hlinkClick r:id="rId4"/>
              </a:rPr>
              <a:t>www.citykirche-schweinfurt.de/workshop</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Was ist Citykirche?</a:t>
            </a:r>
            <a:endParaRPr b="0" lang="de-DE" sz="4400" spc="-1" strike="noStrike">
              <a:solidFill>
                <a:srgbClr val="3f007d"/>
              </a:solidFill>
              <a:latin typeface="RotisSemiSans ExtraBold"/>
            </a:endParaRPr>
          </a:p>
        </p:txBody>
      </p:sp>
      <p:sp>
        <p:nvSpPr>
          <p:cNvPr id="15"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Keine klare Definition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Am ehesten:</a:t>
            </a:r>
            <a:endParaRPr b="0" lang="de-DE" sz="3200" spc="-1" strike="noStrike">
              <a:solidFill>
                <a:srgbClr val="000000"/>
              </a:solidFill>
              <a:latin typeface="RotisSemiSans"/>
            </a:endParaRPr>
          </a:p>
          <a:p>
            <a:pPr marL="432000" indent="0" algn="ctr">
              <a:spcBef>
                <a:spcPts val="1417"/>
              </a:spcBef>
              <a:buNone/>
            </a:pPr>
            <a:r>
              <a:rPr b="1" lang="de-DE" sz="3200" spc="-1" strike="noStrike">
                <a:solidFill>
                  <a:srgbClr val="000000"/>
                </a:solidFill>
                <a:latin typeface="RotisSemiSans"/>
              </a:rPr>
              <a:t>„</a:t>
            </a:r>
            <a:r>
              <a:rPr b="1" lang="de-DE" sz="3200" spc="-1" strike="noStrike">
                <a:solidFill>
                  <a:srgbClr val="000000"/>
                </a:solidFill>
                <a:latin typeface="RotisSemiSans"/>
              </a:rPr>
              <a:t>Seelsorge im Vorübergehen“</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23" dur="indefinite" restart="never" nodeType="tmRoot">
          <p:childTnLst>
            <p:seq>
              <p:cTn id="24" dur="indefinite" nodeType="mainSeq">
                <p:childTnLst>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Was ist Citykirche?</a:t>
            </a:r>
            <a:endParaRPr b="0" lang="de-DE" sz="4400" spc="-1" strike="noStrike">
              <a:solidFill>
                <a:srgbClr val="3f007d"/>
              </a:solidFill>
              <a:latin typeface="RotisSemiSans ExtraBold"/>
            </a:endParaRPr>
          </a:p>
        </p:txBody>
      </p:sp>
      <p:sp>
        <p:nvSpPr>
          <p:cNvPr id="17"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Anders als FreshX (mit denen uns viel verbindet) versuchen wir weder, neue Gemeinschaften zu gründen, noch die Menschen wieder zur Kirche zu bewegen. Wir sind einfach da und hören zu und bringen uns ein.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a:t>
            </a:r>
            <a:r>
              <a:rPr b="0" lang="de-DE" sz="3200" spc="-1" strike="noStrike">
                <a:solidFill>
                  <a:srgbClr val="000000"/>
                </a:solidFill>
                <a:latin typeface="RotisSemiSans"/>
              </a:rPr>
              <a:t>nullschwelliges Angebot“</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Was ist Citykirche?</a:t>
            </a:r>
            <a:endParaRPr b="0" lang="de-DE" sz="4400" spc="-1" strike="noStrike">
              <a:solidFill>
                <a:srgbClr val="3f007d"/>
              </a:solidFill>
              <a:latin typeface="RotisSemiSans ExtraBold"/>
            </a:endParaRPr>
          </a:p>
        </p:txBody>
      </p:sp>
      <p:sp>
        <p:nvSpPr>
          <p:cNvPr id="19"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Cafés </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Buchhandlungen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Infozentren</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Mobile Angebote</a:t>
            </a:r>
            <a:endParaRPr b="0" lang="de-DE" sz="3200" spc="-1" strike="noStrike">
              <a:solidFill>
                <a:srgbClr val="000000"/>
              </a:solidFill>
              <a:latin typeface="RotisSemiSans"/>
            </a:endParaRPr>
          </a:p>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Besondere Aktionen/Gottesdienste</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childTnLst>
                  <p:par>
                    <p:cTn id="49" fill="hold">
                      <p:stCondLst>
                        <p:cond delay="indefinite"/>
                      </p:stCondLst>
                      <p:childTnLst>
                        <p:par>
                          <p:cTn id="50" fill="hold">
                            <p:stCondLst>
                              <p:cond delay="0"/>
                            </p:stCondLst>
                            <p:childTnLst>
                              <p:par>
                                <p:cTn id="51" nodeType="clickEffect" fill="hold" presetClass="entr" presetID="1">
                                  <p:stCondLst>
                                    <p:cond delay="0"/>
                                  </p:stCondLst>
                                  <p:childTnLst>
                                    <p:set>
                                      <p:cBhvr>
                                        <p:cTn id="5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nodeType="clickEffect" fill="hold" presetClass="entr" presetID="1">
                                  <p:stCondLst>
                                    <p:cond delay="0"/>
                                  </p:stCondLst>
                                  <p:childTnLst>
                                    <p:set>
                                      <p:cBhvr>
                                        <p:cTn id="5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nodeType="clickEffect" fill="hold" presetClass="entr" presetID="1">
                                  <p:stCondLst>
                                    <p:cond delay="0"/>
                                  </p:stCondLst>
                                  <p:childTnLst>
                                    <p:set>
                                      <p:cBhvr>
                                        <p:cTn id="6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nodeType="clickEffect" fill="hold" presetClass="entr" presetID="1">
                                  <p:stCondLst>
                                    <p:cond delay="0"/>
                                  </p:stCondLst>
                                  <p:childTnLst>
                                    <p:set>
                                      <p:cBhvr>
                                        <p:cTn id="6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nodeType="clickEffect" fill="hold" presetClass="entr" presetID="1">
                                  <p:stCondLst>
                                    <p:cond delay="0"/>
                                  </p:stCondLst>
                                  <p:childTnLst>
                                    <p:set>
                                      <p:cBhvr>
                                        <p:cTn id="6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Was ist Citykirche?</a:t>
            </a:r>
            <a:endParaRPr b="0" lang="de-DE" sz="4400" spc="-1" strike="noStrike">
              <a:solidFill>
                <a:srgbClr val="3f007d"/>
              </a:solidFill>
              <a:latin typeface="RotisSemiSans ExtraBold"/>
            </a:endParaRPr>
          </a:p>
        </p:txBody>
      </p:sp>
      <p:sp>
        <p:nvSpPr>
          <p:cNvPr id="21"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Kleine Bildergalerie ...</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Was ist Citykirche?</a:t>
            </a:r>
            <a:endParaRPr b="0" lang="de-DE" sz="4400" spc="-1" strike="noStrike">
              <a:solidFill>
                <a:srgbClr val="3f007d"/>
              </a:solidFill>
              <a:latin typeface="RotisSemiSans ExtraBold"/>
            </a:endParaRPr>
          </a:p>
        </p:txBody>
      </p:sp>
      <p:sp>
        <p:nvSpPr>
          <p:cNvPr id="23"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RotisSemiSans"/>
              </a:rPr>
              <a:t>Zum Beispiel: ParadEIS – der Eistruck</a:t>
            </a:r>
            <a:endParaRPr b="0" lang="de-DE" sz="3200" spc="-1" strike="noStrike">
              <a:solidFill>
                <a:srgbClr val="000000"/>
              </a:solidFill>
              <a:latin typeface="RotisSemiSans"/>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3f007d"/>
              </a:solidFill>
              <a:latin typeface="RotisSemiSans ExtraBold"/>
            </a:endParaRPr>
          </a:p>
        </p:txBody>
      </p:sp>
      <p:pic>
        <p:nvPicPr>
          <p:cNvPr id="25" name="" descr="">
            <a:hlinkClick r:id="" action="ppaction://media"/>
          </p:cNvPr>
          <p:cNvPicPr/>
          <p:nvPr>
            <a:videoFile r:link="rId1"/>
            <p:extLst>
              <p:ext uri="{DAA4B4D4-6D71-4841-9C94-3DE7FCFB9230}">
                <p14:media r:embed="rId2"/>
              </p:ext>
            </p:extLst>
          </p:nvPr>
        </p:nvPicPr>
        <p:blipFill>
          <a:blip r:embed="rId3"/>
          <a:stretch>
            <a:fillRect/>
          </a:stretch>
        </p:blipFill>
        <p:spPr>
          <a:xfrm>
            <a:off x="0" y="135720"/>
            <a:ext cx="9998280" cy="562428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3f007d"/>
                </a:solidFill>
                <a:latin typeface="RotisSemiSans ExtraBold"/>
              </a:rPr>
              <a:t>Oder die Wagenkirche ...</a:t>
            </a:r>
            <a:endParaRPr b="0" lang="de-DE" sz="4400" spc="-1" strike="noStrike">
              <a:solidFill>
                <a:srgbClr val="3f007d"/>
              </a:solidFill>
              <a:latin typeface="RotisSemiSans ExtraBold"/>
            </a:endParaRPr>
          </a:p>
        </p:txBody>
      </p:sp>
      <p:pic>
        <p:nvPicPr>
          <p:cNvPr id="27" name="" descr=""/>
          <p:cNvPicPr/>
          <p:nvPr/>
        </p:nvPicPr>
        <p:blipFill>
          <a:blip r:embed="rId1"/>
          <a:stretch/>
        </p:blipFill>
        <p:spPr>
          <a:xfrm>
            <a:off x="2588040" y="1170360"/>
            <a:ext cx="4251960" cy="56696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ELKB</Template>
  <TotalTime>114</TotalTime>
  <Application>LibreOffice/24.2.4.2$Windows_X86_64 LibreOffice_project/51a6219feb6075d9a4c46691dcfe0cd9c4fff3c2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2024-07-01T21:35:01Z</dcterms:created>
  <dc:creator>Heiko Kuschel</dc:creator>
  <dc:description/>
  <dc:language>de-DE</dc:language>
  <cp:lastModifiedBy>Heiko Kuschel</cp:lastModifiedBy>
  <dcterms:modified xsi:type="dcterms:W3CDTF">2024-07-03T07:20:26Z</dcterms:modified>
  <cp:revision>16</cp:revision>
  <dc:subject/>
  <dc:title>ELKB</dc:title>
</cp:coreProperties>
</file>